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9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0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5" r:id="rId29"/>
    <p:sldId id="284" r:id="rId30"/>
    <p:sldId id="286" r:id="rId3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5151"/>
    <a:srgbClr val="775973"/>
    <a:srgbClr val="F5F5F5"/>
    <a:srgbClr val="EEEEEE"/>
    <a:srgbClr val="4A3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707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E68C5-6E85-458D-9FCC-88B9397465A2}" type="datetimeFigureOut">
              <a:rPr lang="pl-PL" smtClean="0"/>
              <a:t>16.08.2018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378F5-BDB5-462D-8E10-49C4C75001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268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378F5-BDB5-462D-8E10-49C4C7500174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9312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378F5-BDB5-462D-8E10-49C4C7500174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1655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378F5-BDB5-462D-8E10-49C4C7500174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5843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378F5-BDB5-462D-8E10-49C4C7500174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1074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378F5-BDB5-462D-8E10-49C4C7500174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5894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378F5-BDB5-462D-8E10-49C4C7500174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3456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378F5-BDB5-462D-8E10-49C4C7500174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0503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378F5-BDB5-462D-8E10-49C4C7500174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9199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951577"/>
          </a:xfrm>
        </p:spPr>
        <p:txBody>
          <a:bodyPr anchor="b" anchorCtr="0"/>
          <a:lstStyle>
            <a:lvl1pPr algn="ct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pl-PL" dirty="0"/>
              <a:t>TYTUŁ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951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PODTYTUŁ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C9908-02E0-4A8F-BBDC-97AF4B420089}" type="datetime1">
              <a:rPr lang="pl-PL" smtClean="0"/>
              <a:t>16.08.2018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rójkąt prostokątny 11"/>
          <p:cNvSpPr/>
          <p:nvPr userDrawn="1"/>
        </p:nvSpPr>
        <p:spPr>
          <a:xfrm rot="5400000">
            <a:off x="0" y="0"/>
            <a:ext cx="2500009" cy="2500009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2933" cy="12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6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07D5-F335-47D3-865C-EF4CC07A5C5A}" type="datetime1">
              <a:rPr lang="pl-PL" smtClean="0"/>
              <a:t>16.08.2018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6" name="Tytuł 1"/>
          <p:cNvSpPr txBox="1">
            <a:spLocks/>
          </p:cNvSpPr>
          <p:nvPr userDrawn="1"/>
        </p:nvSpPr>
        <p:spPr>
          <a:xfrm>
            <a:off x="0" y="1"/>
            <a:ext cx="10894979" cy="963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4A3D53"/>
                </a:solidFill>
                <a:latin typeface="Geometr212 BkCn BT" panose="020B0603020204020204" pitchFamily="34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89644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42D4-19E1-4A80-9BCE-4DFFD53A2E31}" type="datetime1">
              <a:rPr lang="pl-PL" smtClean="0"/>
              <a:t>16.08.2018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2328289" y="2344725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3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27553" y="2178909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4" hasCustomPrompt="1"/>
          </p:nvPr>
        </p:nvSpPr>
        <p:spPr>
          <a:xfrm>
            <a:off x="2328289" y="392358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5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1027553" y="375776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6" hasCustomPrompt="1"/>
          </p:nvPr>
        </p:nvSpPr>
        <p:spPr>
          <a:xfrm>
            <a:off x="7957293" y="242903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7" name="Symbol zastępczy obrazu 11"/>
          <p:cNvSpPr>
            <a:spLocks noGrp="1"/>
          </p:cNvSpPr>
          <p:nvPr>
            <p:ph type="pic" sz="quarter" idx="17"/>
          </p:nvPr>
        </p:nvSpPr>
        <p:spPr>
          <a:xfrm>
            <a:off x="6656557" y="226321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0" name="Symbol zastępczy obrazu 11"/>
          <p:cNvSpPr>
            <a:spLocks noGrp="1"/>
          </p:cNvSpPr>
          <p:nvPr>
            <p:ph type="pic" sz="quarter" idx="18"/>
          </p:nvPr>
        </p:nvSpPr>
        <p:spPr>
          <a:xfrm>
            <a:off x="6656557" y="3734711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idx="19" hasCustomPrompt="1"/>
          </p:nvPr>
        </p:nvSpPr>
        <p:spPr>
          <a:xfrm>
            <a:off x="7957293" y="3919889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</p:spTree>
    <p:extLst>
      <p:ext uri="{BB962C8B-B14F-4D97-AF65-F5344CB8AC3E}">
        <p14:creationId xmlns:p14="http://schemas.microsoft.com/office/powerpoint/2010/main" val="654813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DE48-1781-4EF3-88AD-61538A5C2DCB}" type="datetime1">
              <a:rPr lang="pl-PL" smtClean="0"/>
              <a:t>16.08.2018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4603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316B-2089-48D6-A718-F1CCBAF1729D}" type="datetime1">
              <a:rPr lang="pl-PL" smtClean="0"/>
              <a:t>16.08.2018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4241259"/>
            <a:ext cx="12192000" cy="107005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729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173A-5869-4912-9344-F263B5184F59}" type="datetime1">
              <a:rPr lang="pl-PL" smtClean="0"/>
              <a:t>16.08.2018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5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858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6" name="Symbol zastępczy obrazu 11"/>
          <p:cNvSpPr>
            <a:spLocks noGrp="1"/>
          </p:cNvSpPr>
          <p:nvPr>
            <p:ph type="pic" sz="quarter" idx="14"/>
          </p:nvPr>
        </p:nvSpPr>
        <p:spPr>
          <a:xfrm>
            <a:off x="49720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7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88582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739775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8" name="Symbol zastępczy tekstu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228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090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18531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</p:spPr>
        <p:txBody>
          <a:bodyPr/>
          <a:lstStyle>
            <a:lvl1pPr marL="0" indent="0" algn="ctr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D6355-9CB0-4957-8547-5A1D339EA706}" type="datetime1">
              <a:rPr lang="pl-PL" smtClean="0"/>
              <a:t>16.08.2018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effectLst/>
        </p:spPr>
        <p:txBody>
          <a:bodyPr/>
          <a:lstStyle>
            <a:lvl1pPr marL="0" indent="0">
              <a:buNone/>
              <a:defRPr baseline="0">
                <a:solidFill>
                  <a:srgbClr val="775973"/>
                </a:solidFill>
                <a:effectLst/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5544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25CD-F578-4560-8EDB-CE50FA032DED}" type="datetime1">
              <a:rPr lang="pl-PL" smtClean="0"/>
              <a:t>16.08.2018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noFill/>
          <a:effectLst/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1190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lang="pl-PL" b="0" i="0" smtClean="0">
                <a:solidFill>
                  <a:schemeClr val="bg1"/>
                </a:solidFill>
                <a:effectLst/>
                <a:latin typeface="Geometr212 BkCn BT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AAD71-DFC7-4B89-BD17-F9FDFBA14D73}" type="datetime1">
              <a:rPr lang="pl-PL" smtClean="0"/>
              <a:t>16.08.2018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45" y="-35491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0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1118679" y="1669913"/>
            <a:ext cx="9954639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1066800" y="1595335"/>
            <a:ext cx="10058400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/>
          <p:cNvSpPr/>
          <p:nvPr userDrawn="1"/>
        </p:nvSpPr>
        <p:spPr>
          <a:xfrm>
            <a:off x="2841997" y="1595335"/>
            <a:ext cx="6478621" cy="301559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2892155" y="1111553"/>
            <a:ext cx="6378306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62637" y="2101781"/>
            <a:ext cx="8266721" cy="2421782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554625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7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388795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610360" y="2701045"/>
            <a:ext cx="6177065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558480" y="2626467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" y="1232337"/>
            <a:ext cx="12191999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45" y="123740"/>
            <a:ext cx="2195209" cy="1034019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>
            <a:off x="7299190" y="2701045"/>
            <a:ext cx="4285016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7252485" y="2626468"/>
            <a:ext cx="4331503" cy="4027590"/>
          </a:xfrm>
          <a:solidFill>
            <a:srgbClr val="F5F5F5"/>
          </a:solidFill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1" hasCustomPrompt="1"/>
          </p:nvPr>
        </p:nvSpPr>
        <p:spPr>
          <a:xfrm>
            <a:off x="777875" y="2801938"/>
            <a:ext cx="5807075" cy="3676650"/>
          </a:xfrm>
        </p:spPr>
        <p:txBody>
          <a:bodyPr/>
          <a:lstStyle>
            <a:lvl1pPr marL="0" indent="0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35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DCAF-D6EF-4B21-8959-5090EE06A897}" type="datetime1">
              <a:rPr lang="pl-PL" smtClean="0"/>
              <a:t>16.08.2018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1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838200" y="1681163"/>
            <a:ext cx="10515600" cy="5176837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2D095-DF59-4CEE-95DF-D441C177DD2F}" type="datetime1">
              <a:rPr lang="pl-PL" smtClean="0"/>
              <a:t>16.08.2018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7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 userDrawn="1"/>
        </p:nvSpPr>
        <p:spPr>
          <a:xfrm>
            <a:off x="0" y="0"/>
            <a:ext cx="5183188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311286" y="-1"/>
            <a:ext cx="4460739" cy="20574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311286" y="1281002"/>
            <a:ext cx="4460739" cy="776397"/>
          </a:xfrm>
          <a:noFill/>
        </p:spPr>
        <p:txBody>
          <a:bodyPr anchor="b"/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8000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 hasCustomPrompt="1"/>
          </p:nvPr>
        </p:nvSpPr>
        <p:spPr>
          <a:xfrm>
            <a:off x="311286" y="2057400"/>
            <a:ext cx="4460739" cy="4800600"/>
          </a:xfrm>
          <a:solidFill>
            <a:srgbClr val="F5F5F5"/>
          </a:solidFill>
        </p:spPr>
        <p:txBody>
          <a:bodyPr/>
          <a:lstStyle>
            <a:lvl1pPr marL="0" indent="0">
              <a:buNone/>
              <a:defRPr lang="pl-PL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8" y="224480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7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1F562-6AC0-44DD-9AFE-8A898ED49012}" type="datetime1">
              <a:rPr lang="pl-PL" smtClean="0"/>
              <a:t>16.08.2018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790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53" r:id="rId7"/>
    <p:sldLayoutId id="2147483665" r:id="rId8"/>
    <p:sldLayoutId id="2147483657" r:id="rId9"/>
    <p:sldLayoutId id="2147483654" r:id="rId10"/>
    <p:sldLayoutId id="2147483662" r:id="rId11"/>
    <p:sldLayoutId id="2147483663" r:id="rId12"/>
    <p:sldLayoutId id="2147483664" r:id="rId13"/>
    <p:sldLayoutId id="2147483655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gitlab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dirty="0"/>
              <a:t>jako system kontroli wersji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169510"/>
            <a:ext cx="9144000" cy="2360021"/>
          </a:xfrm>
        </p:spPr>
        <p:txBody>
          <a:bodyPr>
            <a:normAutofit lnSpcReduction="10000"/>
          </a:bodyPr>
          <a:lstStyle/>
          <a:p>
            <a:r>
              <a:rPr lang="pl-PL" dirty="0"/>
              <a:t>czyli dlaczego używać zdalnego repozytorium kodu</a:t>
            </a:r>
          </a:p>
          <a:p>
            <a:endParaRPr lang="pl-PL" dirty="0"/>
          </a:p>
          <a:p>
            <a:r>
              <a:rPr lang="pl-PL" sz="4300" dirty="0"/>
              <a:t>Andrzej Chmiel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56560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Zapisz obecny kod</a:t>
            </a:r>
          </a:p>
        </p:txBody>
      </p:sp>
      <p:sp>
        <p:nvSpPr>
          <p:cNvPr id="9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 txBox="1">
            <a:spLocks/>
          </p:cNvSpPr>
          <p:nvPr/>
        </p:nvSpPr>
        <p:spPr>
          <a:xfrm>
            <a:off x="838200" y="1406107"/>
            <a:ext cx="10515600" cy="17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3600" b="1" dirty="0"/>
              <a:t>git </a:t>
            </a:r>
            <a:r>
              <a:rPr lang="pl-PL" sz="3600" b="1" dirty="0" err="1"/>
              <a:t>commit</a:t>
            </a:r>
            <a:r>
              <a:rPr lang="pl-PL" sz="3600" b="1" dirty="0"/>
              <a:t> -m "wiadomość" </a:t>
            </a:r>
            <a:r>
              <a:rPr lang="pl-PL" sz="3600" dirty="0"/>
              <a:t>– Wysyła obecny stan wszystkich śledzonych plików do lokalnego repozytorium schowanego w folderze </a:t>
            </a:r>
            <a:r>
              <a:rPr lang="pl-PL" sz="3600" i="1" dirty="0"/>
              <a:t>.git</a:t>
            </a:r>
            <a:r>
              <a:rPr lang="pl-PL" sz="3600" dirty="0"/>
              <a:t>.</a:t>
            </a:r>
            <a:endParaRPr lang="pl-PL" sz="3600" b="1" dirty="0"/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31965"/>
            <a:ext cx="10417433" cy="2054434"/>
          </a:xfrm>
          <a:prstGeom prst="rect">
            <a:avLst/>
          </a:prstGeom>
        </p:spPr>
      </p:pic>
      <p:sp>
        <p:nvSpPr>
          <p:cNvPr id="11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44611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 co jest w </a:t>
            </a:r>
            <a:r>
              <a:rPr lang="pl-PL" dirty="0" err="1"/>
              <a:t>repo</a:t>
            </a:r>
            <a:r>
              <a:rPr lang="pl-PL" dirty="0"/>
              <a:t>?</a:t>
            </a:r>
          </a:p>
        </p:txBody>
      </p:sp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 txBox="1">
            <a:spLocks/>
          </p:cNvSpPr>
          <p:nvPr/>
        </p:nvSpPr>
        <p:spPr>
          <a:xfrm>
            <a:off x="838200" y="1406107"/>
            <a:ext cx="10515600" cy="17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3600" b="1" dirty="0"/>
              <a:t>git log</a:t>
            </a:r>
            <a:r>
              <a:rPr lang="pl-PL" sz="3600" dirty="0"/>
              <a:t> – wypisuje stan obecnego repozytorium lokalnego.</a:t>
            </a:r>
            <a:endParaRPr lang="pl-PL" sz="3600" b="1" dirty="0"/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96551"/>
            <a:ext cx="10474506" cy="2320506"/>
          </a:xfrm>
          <a:prstGeom prst="rect">
            <a:avLst/>
          </a:prstGeom>
        </p:spPr>
      </p:pic>
      <p:sp>
        <p:nvSpPr>
          <p:cNvPr id="11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42322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Schowaj na chwilę</a:t>
            </a: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 rotWithShape="1">
          <a:blip r:embed="rId2"/>
          <a:srcRect t="3224" b="4119"/>
          <a:stretch/>
        </p:blipFill>
        <p:spPr>
          <a:xfrm>
            <a:off x="2366962" y="2829464"/>
            <a:ext cx="7458075" cy="3441940"/>
          </a:xfrm>
          <a:prstGeom prst="rect">
            <a:avLst/>
          </a:prstGeom>
        </p:spPr>
      </p:pic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 txBox="1">
            <a:spLocks/>
          </p:cNvSpPr>
          <p:nvPr/>
        </p:nvSpPr>
        <p:spPr>
          <a:xfrm>
            <a:off x="838200" y="1406107"/>
            <a:ext cx="10515600" cy="17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3600" b="1" dirty="0"/>
              <a:t>git </a:t>
            </a:r>
            <a:r>
              <a:rPr lang="pl-PL" sz="3600" b="1" dirty="0" err="1"/>
              <a:t>stash</a:t>
            </a:r>
            <a:r>
              <a:rPr lang="pl-PL" sz="3600" b="1" dirty="0"/>
              <a:t> &lt;pop&gt;</a:t>
            </a:r>
            <a:r>
              <a:rPr lang="pl-PL" sz="3600" dirty="0"/>
              <a:t> - przenosi zmiany do schowka, lub z dodatkiem </a:t>
            </a:r>
            <a:r>
              <a:rPr lang="pl-PL" sz="3600" i="1" dirty="0"/>
              <a:t>pop</a:t>
            </a:r>
            <a:r>
              <a:rPr lang="pl-PL" sz="3600" dirty="0"/>
              <a:t> zdejmuje ostatnia zmianę ze schowka i ją przywraca.</a:t>
            </a:r>
            <a:endParaRPr lang="pl-PL" sz="3600" b="1" dirty="0"/>
          </a:p>
        </p:txBody>
      </p:sp>
      <p:sp>
        <p:nvSpPr>
          <p:cNvPr id="11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64116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 nie chcę</a:t>
            </a:r>
          </a:p>
        </p:txBody>
      </p:sp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 txBox="1">
            <a:spLocks/>
          </p:cNvSpPr>
          <p:nvPr/>
        </p:nvSpPr>
        <p:spPr>
          <a:xfrm>
            <a:off x="346495" y="1328469"/>
            <a:ext cx="4228006" cy="3812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sz="3600" b="1" dirty="0"/>
              <a:t>git reset </a:t>
            </a:r>
            <a:r>
              <a:rPr lang="pl-PL" sz="3600" dirty="0"/>
              <a:t>– całkowicie przywraca repozytorium do stanu ze wskazanego </a:t>
            </a:r>
            <a:r>
              <a:rPr lang="pl-PL" sz="3600" dirty="0" err="1"/>
              <a:t>commita</a:t>
            </a:r>
            <a:r>
              <a:rPr lang="pl-PL" sz="3600" dirty="0"/>
              <a:t>.</a:t>
            </a:r>
            <a:endParaRPr lang="pl-PL" sz="3600" b="1" dirty="0"/>
          </a:p>
        </p:txBody>
      </p:sp>
      <p:grpSp>
        <p:nvGrpSpPr>
          <p:cNvPr id="11" name="Grupa 10"/>
          <p:cNvGrpSpPr/>
          <p:nvPr/>
        </p:nvGrpSpPr>
        <p:grpSpPr>
          <a:xfrm>
            <a:off x="4574501" y="1164567"/>
            <a:ext cx="7236499" cy="4761780"/>
            <a:chOff x="3503762" y="2648310"/>
            <a:chExt cx="6056635" cy="3985403"/>
          </a:xfrm>
        </p:grpSpPr>
        <p:pic>
          <p:nvPicPr>
            <p:cNvPr id="9" name="Obraz 8"/>
            <p:cNvPicPr>
              <a:picLocks noChangeAspect="1"/>
            </p:cNvPicPr>
            <p:nvPr/>
          </p:nvPicPr>
          <p:blipFill rotWithShape="1">
            <a:blip r:embed="rId2"/>
            <a:srcRect b="67799"/>
            <a:stretch/>
          </p:blipFill>
          <p:spPr>
            <a:xfrm>
              <a:off x="3503762" y="2648310"/>
              <a:ext cx="6056635" cy="2208362"/>
            </a:xfrm>
            <a:prstGeom prst="rect">
              <a:avLst/>
            </a:prstGeom>
          </p:spPr>
        </p:pic>
        <p:pic>
          <p:nvPicPr>
            <p:cNvPr id="10" name="Obraz 9"/>
            <p:cNvPicPr>
              <a:picLocks noChangeAspect="1"/>
            </p:cNvPicPr>
            <p:nvPr/>
          </p:nvPicPr>
          <p:blipFill rotWithShape="1">
            <a:blip r:embed="rId2"/>
            <a:srcRect t="70818" b="3271"/>
            <a:stretch/>
          </p:blipFill>
          <p:spPr>
            <a:xfrm>
              <a:off x="3503762" y="4856672"/>
              <a:ext cx="6056635" cy="1777041"/>
            </a:xfrm>
            <a:prstGeom prst="rect">
              <a:avLst/>
            </a:prstGeom>
          </p:spPr>
        </p:pic>
      </p:grpSp>
      <p:sp>
        <p:nvSpPr>
          <p:cNvPr id="13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95511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Ale po co mi to jedynie na komputerze?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380E38-462D-45C5-875A-256B2BC8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23" y="1242204"/>
            <a:ext cx="10998679" cy="5035211"/>
          </a:xfrm>
        </p:spPr>
        <p:txBody>
          <a:bodyPr/>
          <a:lstStyle/>
          <a:p>
            <a:pPr algn="l"/>
            <a:r>
              <a:rPr lang="pl-PL" dirty="0"/>
              <a:t>Teraz czas wysłać lokalne </a:t>
            </a:r>
            <a:r>
              <a:rPr lang="pl-PL" dirty="0" err="1"/>
              <a:t>repo</a:t>
            </a:r>
            <a:r>
              <a:rPr lang="pl-PL" dirty="0"/>
              <a:t> na </a:t>
            </a:r>
            <a:r>
              <a:rPr lang="pl-PL" dirty="0" err="1"/>
              <a:t>repo</a:t>
            </a:r>
            <a:r>
              <a:rPr lang="pl-PL" dirty="0"/>
              <a:t> zdalne. Najpierw takie repozytorium zdalne musi istnieć, w tym celu na </a:t>
            </a:r>
            <a:r>
              <a:rPr lang="pl-PL" dirty="0" err="1"/>
              <a:t>gitlabie</a:t>
            </a:r>
            <a:r>
              <a:rPr lang="pl-PL" dirty="0"/>
              <a:t> należy utworzyć nowe.</a:t>
            </a:r>
          </a:p>
          <a:p>
            <a:pPr algn="l"/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8" y="2265960"/>
            <a:ext cx="2862532" cy="1158976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226" y="2103209"/>
            <a:ext cx="8689676" cy="403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89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Nawiązywanie połączenia…</a:t>
            </a:r>
          </a:p>
        </p:txBody>
      </p:sp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 txBox="1">
            <a:spLocks/>
          </p:cNvSpPr>
          <p:nvPr/>
        </p:nvSpPr>
        <p:spPr>
          <a:xfrm>
            <a:off x="346494" y="1328469"/>
            <a:ext cx="11092131" cy="35799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sz="3600" b="1" dirty="0"/>
              <a:t>git </a:t>
            </a:r>
            <a:r>
              <a:rPr lang="pl-PL" sz="3600" b="1" dirty="0" err="1"/>
              <a:t>remote</a:t>
            </a:r>
            <a:r>
              <a:rPr lang="pl-PL" sz="3600" b="1" dirty="0"/>
              <a:t> [opcje] </a:t>
            </a:r>
            <a:r>
              <a:rPr lang="pl-PL" sz="3600" dirty="0"/>
              <a:t>– instrukcje służące głównie do komunikacji pomiędzy repozytoriami lokalnym i  zdalnym.</a:t>
            </a:r>
          </a:p>
          <a:p>
            <a:pPr algn="l"/>
            <a:r>
              <a:rPr lang="pl-PL" sz="3600" dirty="0"/>
              <a:t>Obecnie istotnym dla nas poleceniem jest:</a:t>
            </a:r>
          </a:p>
          <a:p>
            <a:pPr algn="l"/>
            <a:r>
              <a:rPr lang="pl-PL" sz="3600" b="1" dirty="0"/>
              <a:t>git </a:t>
            </a:r>
            <a:r>
              <a:rPr lang="pl-PL" sz="3600" b="1" dirty="0" err="1"/>
              <a:t>remote</a:t>
            </a:r>
            <a:r>
              <a:rPr lang="pl-PL" sz="3600" b="1" dirty="0"/>
              <a:t> </a:t>
            </a:r>
            <a:r>
              <a:rPr lang="pl-PL" sz="3600" b="1" dirty="0" err="1"/>
              <a:t>add</a:t>
            </a:r>
            <a:r>
              <a:rPr lang="pl-PL" sz="3600" b="1" dirty="0"/>
              <a:t> </a:t>
            </a:r>
            <a:r>
              <a:rPr lang="pl-PL" sz="3600" b="1" dirty="0" err="1"/>
              <a:t>origin</a:t>
            </a:r>
            <a:r>
              <a:rPr lang="pl-PL" sz="3600" b="1" dirty="0"/>
              <a:t> </a:t>
            </a:r>
            <a:r>
              <a:rPr lang="pl-PL" sz="3600" b="1" i="1" dirty="0"/>
              <a:t>link</a:t>
            </a:r>
            <a:r>
              <a:rPr lang="pl-PL" sz="3600" b="1" dirty="0"/>
              <a:t> </a:t>
            </a:r>
            <a:r>
              <a:rPr lang="pl-PL" sz="3600" dirty="0"/>
              <a:t>gdzie link jest adresem repozytorium.</a:t>
            </a:r>
            <a:endParaRPr lang="pl-PL" sz="3600" b="1" dirty="0"/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07" y="4199267"/>
            <a:ext cx="10752302" cy="890318"/>
          </a:xfrm>
          <a:prstGeom prst="rect">
            <a:avLst/>
          </a:prstGeom>
        </p:spPr>
      </p:pic>
      <p:sp>
        <p:nvSpPr>
          <p:cNvPr id="11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31933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Wysyłanie w toku…</a:t>
            </a:r>
          </a:p>
        </p:txBody>
      </p:sp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 txBox="1">
            <a:spLocks/>
          </p:cNvSpPr>
          <p:nvPr/>
        </p:nvSpPr>
        <p:spPr>
          <a:xfrm>
            <a:off x="776377" y="1328469"/>
            <a:ext cx="10662248" cy="987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sz="3600" b="1" dirty="0"/>
              <a:t>git </a:t>
            </a:r>
            <a:r>
              <a:rPr lang="pl-PL" sz="3600" b="1" dirty="0" err="1"/>
              <a:t>push</a:t>
            </a:r>
            <a:r>
              <a:rPr lang="pl-PL" sz="3600" b="1" dirty="0"/>
              <a:t> [opcje]</a:t>
            </a:r>
            <a:r>
              <a:rPr lang="pl-PL" sz="3600" dirty="0"/>
              <a:t> – to polecenie wysyła lokalne </a:t>
            </a:r>
            <a:r>
              <a:rPr lang="pl-PL" sz="3600" dirty="0" err="1"/>
              <a:t>repo</a:t>
            </a:r>
            <a:r>
              <a:rPr lang="pl-PL" sz="3600" dirty="0"/>
              <a:t> na zdalne </a:t>
            </a:r>
            <a:r>
              <a:rPr lang="pl-PL" sz="3600" dirty="0" err="1"/>
              <a:t>repo</a:t>
            </a:r>
            <a:r>
              <a:rPr lang="pl-PL" sz="3600" dirty="0"/>
              <a:t>. </a:t>
            </a:r>
            <a:endParaRPr lang="pl-PL" sz="3600" b="1" dirty="0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27" y="2316068"/>
            <a:ext cx="8175864" cy="3947847"/>
          </a:xfrm>
          <a:prstGeom prst="rect">
            <a:avLst/>
          </a:prstGeom>
        </p:spPr>
      </p:pic>
      <p:sp>
        <p:nvSpPr>
          <p:cNvPr id="10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97975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Pobieranie…</a:t>
            </a:r>
          </a:p>
        </p:txBody>
      </p:sp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 txBox="1">
            <a:spLocks/>
          </p:cNvSpPr>
          <p:nvPr/>
        </p:nvSpPr>
        <p:spPr>
          <a:xfrm>
            <a:off x="724619" y="1328469"/>
            <a:ext cx="10714006" cy="987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sz="3600" b="1" dirty="0"/>
              <a:t>git </a:t>
            </a:r>
            <a:r>
              <a:rPr lang="pl-PL" sz="3600" b="1" dirty="0" err="1"/>
              <a:t>pull</a:t>
            </a:r>
            <a:r>
              <a:rPr lang="pl-PL" sz="3600" dirty="0"/>
              <a:t> – pobiera „zmiany” z repozytorium zdalnego</a:t>
            </a:r>
            <a:endParaRPr lang="pl-PL" sz="3600" b="1" dirty="0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 rotWithShape="1">
          <a:blip r:embed="rId2"/>
          <a:srcRect l="-562" t="-11986" r="562" b="11986"/>
          <a:stretch/>
        </p:blipFill>
        <p:spPr>
          <a:xfrm>
            <a:off x="2763927" y="1530243"/>
            <a:ext cx="7035205" cy="4619073"/>
          </a:xfrm>
          <a:prstGeom prst="rect">
            <a:avLst/>
          </a:prstGeom>
        </p:spPr>
      </p:pic>
      <p:sp>
        <p:nvSpPr>
          <p:cNvPr id="10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2960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Multithreating</a:t>
            </a:r>
            <a:r>
              <a:rPr lang="pl-PL" dirty="0"/>
              <a:t>?</a:t>
            </a:r>
          </a:p>
        </p:txBody>
      </p:sp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 txBox="1">
            <a:spLocks/>
          </p:cNvSpPr>
          <p:nvPr/>
        </p:nvSpPr>
        <p:spPr>
          <a:xfrm>
            <a:off x="724619" y="1328469"/>
            <a:ext cx="10714006" cy="3062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dirty="0"/>
              <a:t>Co jednak w momencie, kiedy nad kodem pracuje kilka osób? Ciągłe pobieranie zmian nie brzmi satysfakcjonująco. Idealnym rozwiązaniem byłaby możliwość pracy niezależnej od współpracowników w obrębie jednego </a:t>
            </a:r>
            <a:r>
              <a:rPr lang="pl-PL" sz="3600" dirty="0" err="1"/>
              <a:t>repo</a:t>
            </a:r>
            <a:r>
              <a:rPr lang="pl-PL" sz="3600" dirty="0"/>
              <a:t>. I to też git umożliwia narzędziem nazwanym </a:t>
            </a:r>
            <a:r>
              <a:rPr lang="pl-PL" sz="3600" dirty="0" err="1"/>
              <a:t>branchami</a:t>
            </a:r>
            <a:r>
              <a:rPr lang="pl-PL" sz="3600" dirty="0"/>
              <a:t>.</a:t>
            </a:r>
          </a:p>
        </p:txBody>
      </p:sp>
      <p:pic>
        <p:nvPicPr>
          <p:cNvPr id="1026" name="Picture 2" descr="File:Olive branch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2554">
            <a:off x="2118321" y="2691126"/>
            <a:ext cx="8326418" cy="447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25987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git jest drzewem?!</a:t>
            </a:r>
          </a:p>
        </p:txBody>
      </p:sp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 txBox="1">
            <a:spLocks/>
          </p:cNvSpPr>
          <p:nvPr/>
        </p:nvSpPr>
        <p:spPr>
          <a:xfrm>
            <a:off x="724619" y="1328469"/>
            <a:ext cx="10714006" cy="20703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dirty="0"/>
              <a:t>Repozytorium gita jednak nie jest w 100% drzewem, gdyż gałęzie mogą się z powrotem łączyć.</a:t>
            </a:r>
          </a:p>
          <a:p>
            <a:r>
              <a:rPr lang="pl-PL" sz="3600" b="1" dirty="0"/>
              <a:t>master</a:t>
            </a:r>
            <a:r>
              <a:rPr lang="pl-PL" sz="3600" dirty="0"/>
              <a:t> – uniwersalna nazwa </a:t>
            </a:r>
            <a:r>
              <a:rPr lang="pl-PL" sz="3600" dirty="0" err="1"/>
              <a:t>brancha</a:t>
            </a:r>
            <a:r>
              <a:rPr lang="pl-PL" sz="3600" dirty="0"/>
              <a:t> głównego </a:t>
            </a:r>
          </a:p>
        </p:txBody>
      </p:sp>
      <p:pic>
        <p:nvPicPr>
          <p:cNvPr id="2056" name="Picture 8" descr="201109260005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023" y="3165894"/>
            <a:ext cx="7893170" cy="312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12100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Dwa słowa o teorii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46A36C-97F6-465D-86B7-66783E148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03586"/>
            <a:ext cx="10515600" cy="3473830"/>
          </a:xfrm>
        </p:spPr>
        <p:txBody>
          <a:bodyPr>
            <a:normAutofit lnSpcReduction="10000"/>
          </a:bodyPr>
          <a:lstStyle/>
          <a:p>
            <a:r>
              <a:rPr lang="pl-PL" dirty="0"/>
              <a:t>Git to przykład systemu kontroli wersji (ang. Version Control System, czyli VCS). Jego głównym założeniem jest przechowywać kod zdalnie, jednak obecne systemy gita (GitHub, </a:t>
            </a:r>
            <a:r>
              <a:rPr lang="pl-PL" dirty="0" err="1"/>
              <a:t>BitBucket</a:t>
            </a:r>
            <a:r>
              <a:rPr lang="pl-PL" dirty="0"/>
              <a:t>, </a:t>
            </a:r>
            <a:r>
              <a:rPr lang="pl-PL" dirty="0" err="1"/>
              <a:t>Gitlab</a:t>
            </a:r>
            <a:r>
              <a:rPr lang="pl-PL" dirty="0"/>
              <a:t>) umożliwiają znacznie więcej. </a:t>
            </a:r>
          </a:p>
          <a:p>
            <a:r>
              <a:rPr lang="pl-PL" dirty="0"/>
              <a:t>Obecnie głównymi założeniami gita są: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pl-PL" dirty="0"/>
              <a:t>Wygoda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pl-PL" dirty="0"/>
              <a:t>Intuicyjność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pl-PL" dirty="0"/>
              <a:t>Stabilność</a:t>
            </a:r>
          </a:p>
        </p:txBody>
      </p:sp>
      <p:pic>
        <p:nvPicPr>
          <p:cNvPr id="1026" name="Picture 2" descr="Image result for git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752" y="1302550"/>
            <a:ext cx="3196029" cy="133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8068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Instrukcja obsługi drzewa</a:t>
            </a: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083" y="2774679"/>
            <a:ext cx="6734894" cy="3351784"/>
          </a:xfrm>
          <a:prstGeom prst="rect">
            <a:avLst/>
          </a:prstGeom>
        </p:spPr>
      </p:pic>
      <p:sp>
        <p:nvSpPr>
          <p:cNvPr id="9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 txBox="1">
            <a:spLocks/>
          </p:cNvSpPr>
          <p:nvPr/>
        </p:nvSpPr>
        <p:spPr>
          <a:xfrm>
            <a:off x="724619" y="1328469"/>
            <a:ext cx="10714006" cy="1216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b="1" dirty="0"/>
              <a:t>git </a:t>
            </a:r>
            <a:r>
              <a:rPr lang="pl-PL" sz="3600" b="1" dirty="0" err="1"/>
              <a:t>branch</a:t>
            </a:r>
            <a:r>
              <a:rPr lang="pl-PL" sz="3600" b="1" dirty="0"/>
              <a:t> [nazwa]</a:t>
            </a:r>
            <a:r>
              <a:rPr lang="pl-PL" sz="3600" dirty="0"/>
              <a:t> – pozwala sprawdzić obecne lokalnie </a:t>
            </a:r>
            <a:r>
              <a:rPr lang="pl-PL" sz="3600" dirty="0" err="1"/>
              <a:t>branche</a:t>
            </a:r>
            <a:r>
              <a:rPr lang="pl-PL" sz="3600" dirty="0"/>
              <a:t> lub je tworzyć. </a:t>
            </a:r>
            <a:endParaRPr lang="pl-PL" sz="3600" b="1" dirty="0"/>
          </a:p>
        </p:txBody>
      </p:sp>
      <p:sp>
        <p:nvSpPr>
          <p:cNvPr id="10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73721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Skok na inną gałąź</a:t>
            </a:r>
          </a:p>
        </p:txBody>
      </p:sp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 txBox="1">
            <a:spLocks/>
          </p:cNvSpPr>
          <p:nvPr/>
        </p:nvSpPr>
        <p:spPr>
          <a:xfrm>
            <a:off x="724619" y="1328469"/>
            <a:ext cx="10714006" cy="1216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b="1" dirty="0"/>
              <a:t>git </a:t>
            </a:r>
            <a:r>
              <a:rPr lang="pl-PL" sz="3600" b="1" dirty="0" err="1"/>
              <a:t>checkout</a:t>
            </a:r>
            <a:r>
              <a:rPr lang="pl-PL" sz="3600" b="1" dirty="0"/>
              <a:t> [nazwa]</a:t>
            </a:r>
            <a:r>
              <a:rPr lang="pl-PL" sz="3600" dirty="0"/>
              <a:t> – pozwala przełączać się pomiędzy </a:t>
            </a:r>
            <a:r>
              <a:rPr lang="pl-PL" sz="3600" dirty="0" err="1"/>
              <a:t>branchami</a:t>
            </a:r>
            <a:endParaRPr lang="pl-PL" sz="3600" b="1" dirty="0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875" y="2544792"/>
            <a:ext cx="6839941" cy="3743177"/>
          </a:xfrm>
          <a:prstGeom prst="rect">
            <a:avLst/>
          </a:prstGeom>
        </p:spPr>
      </p:pic>
      <p:sp>
        <p:nvSpPr>
          <p:cNvPr id="10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16450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Iluzja prostoty</a:t>
            </a: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84" y="3492258"/>
            <a:ext cx="11069141" cy="2761891"/>
          </a:xfrm>
          <a:prstGeom prst="rect">
            <a:avLst/>
          </a:prstGeom>
        </p:spPr>
      </p:pic>
      <p:sp>
        <p:nvSpPr>
          <p:cNvPr id="9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 txBox="1">
            <a:spLocks/>
          </p:cNvSpPr>
          <p:nvPr/>
        </p:nvSpPr>
        <p:spPr>
          <a:xfrm>
            <a:off x="724619" y="1328469"/>
            <a:ext cx="10714006" cy="2061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b="1" dirty="0"/>
              <a:t>git </a:t>
            </a:r>
            <a:r>
              <a:rPr lang="pl-PL" sz="3600" b="1" dirty="0" err="1"/>
              <a:t>merge</a:t>
            </a:r>
            <a:r>
              <a:rPr lang="pl-PL" sz="3600" b="1" dirty="0"/>
              <a:t> [nazwa]</a:t>
            </a:r>
            <a:r>
              <a:rPr lang="pl-PL" sz="3600" dirty="0"/>
              <a:t> – dzięki temu poleceniu możemy włączyć zmiany z </a:t>
            </a:r>
            <a:r>
              <a:rPr lang="pl-PL" sz="3600" dirty="0" err="1"/>
              <a:t>brancha</a:t>
            </a:r>
            <a:r>
              <a:rPr lang="pl-PL" sz="3600" dirty="0"/>
              <a:t> do innego </a:t>
            </a:r>
            <a:r>
              <a:rPr lang="pl-PL" sz="3600" dirty="0" err="1"/>
              <a:t>brancha</a:t>
            </a:r>
            <a:r>
              <a:rPr lang="pl-PL" sz="3600" dirty="0"/>
              <a:t>, po prostu robiąc </a:t>
            </a:r>
            <a:r>
              <a:rPr lang="pl-PL" sz="3600" dirty="0" err="1"/>
              <a:t>merge</a:t>
            </a:r>
            <a:r>
              <a:rPr lang="pl-PL" sz="3600" dirty="0"/>
              <a:t>. Pamiętajmy, że to zmiana lokalna, trzeba ją jeszcze wypchnąć na górę.</a:t>
            </a:r>
            <a:endParaRPr lang="pl-PL" sz="3600" b="1" dirty="0"/>
          </a:p>
        </p:txBody>
      </p:sp>
      <p:sp>
        <p:nvSpPr>
          <p:cNvPr id="10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07199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Nie wszystko z konsoli</a:t>
            </a:r>
          </a:p>
        </p:txBody>
      </p:sp>
      <p:sp>
        <p:nvSpPr>
          <p:cNvPr id="9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 txBox="1">
            <a:spLocks/>
          </p:cNvSpPr>
          <p:nvPr/>
        </p:nvSpPr>
        <p:spPr>
          <a:xfrm>
            <a:off x="422694" y="1328469"/>
            <a:ext cx="11343736" cy="1544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dirty="0"/>
              <a:t>Odwiedźmy </a:t>
            </a:r>
            <a:r>
              <a:rPr lang="pl-PL" sz="3600" dirty="0" err="1"/>
              <a:t>gitlaba</a:t>
            </a:r>
            <a:r>
              <a:rPr lang="pl-PL" sz="3600" dirty="0"/>
              <a:t> i zobaczmy co tak naprawdę się stało…</a:t>
            </a:r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567" y="1992701"/>
            <a:ext cx="1967990" cy="4114889"/>
          </a:xfrm>
          <a:prstGeom prst="rect">
            <a:avLst/>
          </a:prstGeom>
        </p:spPr>
      </p:pic>
      <p:sp>
        <p:nvSpPr>
          <p:cNvPr id="13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50088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Efekt…?</a:t>
            </a:r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894" y="2812571"/>
            <a:ext cx="5962650" cy="2095500"/>
          </a:xfrm>
          <a:prstGeom prst="rect">
            <a:avLst/>
          </a:prstGeom>
        </p:spPr>
      </p:pic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 txBox="1">
            <a:spLocks/>
          </p:cNvSpPr>
          <p:nvPr/>
        </p:nvSpPr>
        <p:spPr>
          <a:xfrm>
            <a:off x="422694" y="1328469"/>
            <a:ext cx="11343736" cy="4761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dirty="0"/>
              <a:t>Efekt niestety nie powala, ponieważ byłą to drobna zmiana, </a:t>
            </a:r>
            <a:r>
              <a:rPr lang="pl-PL" sz="3600" dirty="0" err="1"/>
              <a:t>gitlab</a:t>
            </a:r>
            <a:r>
              <a:rPr lang="pl-PL" sz="3600" dirty="0"/>
              <a:t> za nas ją uprościł.</a:t>
            </a:r>
          </a:p>
          <a:p>
            <a:endParaRPr lang="pl-PL" sz="3600" dirty="0"/>
          </a:p>
          <a:p>
            <a:endParaRPr lang="pl-PL" sz="3600" dirty="0"/>
          </a:p>
          <a:p>
            <a:endParaRPr lang="pl-PL" sz="3600" dirty="0"/>
          </a:p>
          <a:p>
            <a:endParaRPr lang="pl-PL" sz="3600" dirty="0"/>
          </a:p>
          <a:p>
            <a:endParaRPr lang="pl-PL" sz="3600" dirty="0"/>
          </a:p>
          <a:p>
            <a:r>
              <a:rPr lang="pl-PL" sz="3600" dirty="0"/>
              <a:t>No to ją skomplikujmy!</a:t>
            </a:r>
          </a:p>
        </p:txBody>
      </p:sp>
      <p:sp>
        <p:nvSpPr>
          <p:cNvPr id="11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28050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Algo!</a:t>
            </a:r>
          </a:p>
        </p:txBody>
      </p:sp>
      <p:sp>
        <p:nvSpPr>
          <p:cNvPr id="9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 txBox="1">
            <a:spLocks/>
          </p:cNvSpPr>
          <p:nvPr/>
        </p:nvSpPr>
        <p:spPr>
          <a:xfrm>
            <a:off x="94890" y="1146582"/>
            <a:ext cx="6392174" cy="15700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dirty="0"/>
              <a:t>Idea jest prosta, z jednego punktu tworzymy </a:t>
            </a:r>
            <a:r>
              <a:rPr lang="pl-PL" sz="3600" dirty="0" err="1"/>
              <a:t>brancha</a:t>
            </a:r>
            <a:r>
              <a:rPr lang="pl-PL" sz="3600" dirty="0"/>
              <a:t>, następnie zarówno master jak i nowy </a:t>
            </a:r>
            <a:r>
              <a:rPr lang="pl-PL" sz="3600" dirty="0" err="1"/>
              <a:t>branch</a:t>
            </a:r>
            <a:r>
              <a:rPr lang="pl-PL" sz="3600" dirty="0"/>
              <a:t> robią </a:t>
            </a:r>
            <a:r>
              <a:rPr lang="pl-PL" sz="3600" dirty="0" err="1"/>
              <a:t>commita</a:t>
            </a:r>
            <a:r>
              <a:rPr lang="pl-PL" sz="3600" dirty="0"/>
              <a:t> i wówczas spróbujemy to </a:t>
            </a:r>
            <a:r>
              <a:rPr lang="pl-PL" sz="3600" dirty="0" err="1"/>
              <a:t>zmerge’ować</a:t>
            </a:r>
            <a:r>
              <a:rPr lang="pl-PL" sz="3600" dirty="0"/>
              <a:t>!</a:t>
            </a:r>
          </a:p>
        </p:txBody>
      </p:sp>
      <p:grpSp>
        <p:nvGrpSpPr>
          <p:cNvPr id="14" name="Grupa 13"/>
          <p:cNvGrpSpPr/>
          <p:nvPr/>
        </p:nvGrpSpPr>
        <p:grpSpPr>
          <a:xfrm>
            <a:off x="1467068" y="3700393"/>
            <a:ext cx="3980421" cy="2817562"/>
            <a:chOff x="1126417" y="-71887"/>
            <a:chExt cx="5280900" cy="3738113"/>
          </a:xfrm>
        </p:grpSpPr>
        <p:pic>
          <p:nvPicPr>
            <p:cNvPr id="10" name="Obraz 9"/>
            <p:cNvPicPr>
              <a:picLocks noChangeAspect="1"/>
            </p:cNvPicPr>
            <p:nvPr/>
          </p:nvPicPr>
          <p:blipFill rotWithShape="1">
            <a:blip r:embed="rId2"/>
            <a:srcRect b="84109"/>
            <a:stretch/>
          </p:blipFill>
          <p:spPr>
            <a:xfrm>
              <a:off x="1126418" y="-71887"/>
              <a:ext cx="5280899" cy="1089804"/>
            </a:xfrm>
            <a:prstGeom prst="rect">
              <a:avLst/>
            </a:prstGeom>
          </p:spPr>
        </p:pic>
        <p:pic>
          <p:nvPicPr>
            <p:cNvPr id="11" name="Obraz 10"/>
            <p:cNvPicPr>
              <a:picLocks noChangeAspect="1"/>
            </p:cNvPicPr>
            <p:nvPr/>
          </p:nvPicPr>
          <p:blipFill rotWithShape="1">
            <a:blip r:embed="rId2"/>
            <a:srcRect t="39665" b="42473"/>
            <a:stretch/>
          </p:blipFill>
          <p:spPr>
            <a:xfrm>
              <a:off x="1126418" y="992039"/>
              <a:ext cx="5280899" cy="1224950"/>
            </a:xfrm>
            <a:prstGeom prst="rect">
              <a:avLst/>
            </a:prstGeom>
          </p:spPr>
        </p:pic>
        <p:pic>
          <p:nvPicPr>
            <p:cNvPr id="13" name="Obraz 12"/>
            <p:cNvPicPr>
              <a:picLocks noChangeAspect="1"/>
            </p:cNvPicPr>
            <p:nvPr/>
          </p:nvPicPr>
          <p:blipFill rotWithShape="1">
            <a:blip r:embed="rId2"/>
            <a:srcRect t="73166" b="5325"/>
            <a:stretch/>
          </p:blipFill>
          <p:spPr>
            <a:xfrm>
              <a:off x="1126417" y="2191111"/>
              <a:ext cx="5280899" cy="1475115"/>
            </a:xfrm>
            <a:prstGeom prst="rect">
              <a:avLst/>
            </a:prstGeom>
          </p:spPr>
        </p:pic>
      </p:grpSp>
      <p:grpSp>
        <p:nvGrpSpPr>
          <p:cNvPr id="17" name="Grupa 16"/>
          <p:cNvGrpSpPr/>
          <p:nvPr/>
        </p:nvGrpSpPr>
        <p:grpSpPr>
          <a:xfrm>
            <a:off x="6487064" y="1384890"/>
            <a:ext cx="5374859" cy="4927305"/>
            <a:chOff x="2790417" y="810971"/>
            <a:chExt cx="6596288" cy="6047028"/>
          </a:xfrm>
        </p:grpSpPr>
        <p:pic>
          <p:nvPicPr>
            <p:cNvPr id="15" name="Obraz 14"/>
            <p:cNvPicPr>
              <a:picLocks noChangeAspect="1"/>
            </p:cNvPicPr>
            <p:nvPr/>
          </p:nvPicPr>
          <p:blipFill rotWithShape="1">
            <a:blip r:embed="rId3"/>
            <a:srcRect b="46542"/>
            <a:stretch/>
          </p:blipFill>
          <p:spPr>
            <a:xfrm>
              <a:off x="2792792" y="810971"/>
              <a:ext cx="6593913" cy="3666137"/>
            </a:xfrm>
            <a:prstGeom prst="rect">
              <a:avLst/>
            </a:prstGeom>
          </p:spPr>
        </p:pic>
        <p:pic>
          <p:nvPicPr>
            <p:cNvPr id="16" name="Obraz 15"/>
            <p:cNvPicPr>
              <a:picLocks noChangeAspect="1"/>
            </p:cNvPicPr>
            <p:nvPr/>
          </p:nvPicPr>
          <p:blipFill rotWithShape="1">
            <a:blip r:embed="rId3"/>
            <a:srcRect t="65032"/>
            <a:stretch/>
          </p:blipFill>
          <p:spPr>
            <a:xfrm>
              <a:off x="2790417" y="4459856"/>
              <a:ext cx="6593913" cy="2398143"/>
            </a:xfrm>
            <a:prstGeom prst="rect">
              <a:avLst/>
            </a:prstGeom>
          </p:spPr>
        </p:pic>
      </p:grpSp>
      <p:sp>
        <p:nvSpPr>
          <p:cNvPr id="18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9349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Merge</a:t>
            </a:r>
            <a:r>
              <a:rPr lang="pl-PL" dirty="0"/>
              <a:t>?</a:t>
            </a: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88" y="3664899"/>
            <a:ext cx="5810660" cy="2447494"/>
          </a:xfrm>
          <a:prstGeom prst="rect">
            <a:avLst/>
          </a:prstGeom>
        </p:spPr>
      </p:pic>
      <p:sp>
        <p:nvSpPr>
          <p:cNvPr id="9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 txBox="1">
            <a:spLocks/>
          </p:cNvSpPr>
          <p:nvPr/>
        </p:nvSpPr>
        <p:spPr>
          <a:xfrm>
            <a:off x="756311" y="1163834"/>
            <a:ext cx="11050438" cy="15700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dirty="0"/>
              <a:t>Wykonujemy </a:t>
            </a:r>
            <a:r>
              <a:rPr lang="pl-PL" sz="3600" dirty="0" err="1"/>
              <a:t>merge</a:t>
            </a:r>
            <a:r>
              <a:rPr lang="pl-PL" sz="3600" dirty="0"/>
              <a:t> i… mamy konflikt. A jak wygląda nasz plik?</a:t>
            </a:r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174" y="2422397"/>
            <a:ext cx="6185499" cy="2485004"/>
          </a:xfrm>
          <a:prstGeom prst="rect">
            <a:avLst/>
          </a:prstGeom>
        </p:spPr>
      </p:pic>
      <p:sp>
        <p:nvSpPr>
          <p:cNvPr id="12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96518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Udało się!</a:t>
            </a: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520" y="2131353"/>
            <a:ext cx="10240061" cy="3596586"/>
          </a:xfrm>
          <a:prstGeom prst="rect">
            <a:avLst/>
          </a:prstGeom>
        </p:spPr>
      </p:pic>
      <p:sp>
        <p:nvSpPr>
          <p:cNvPr id="9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 txBox="1">
            <a:spLocks/>
          </p:cNvSpPr>
          <p:nvPr/>
        </p:nvSpPr>
        <p:spPr>
          <a:xfrm>
            <a:off x="756311" y="1163834"/>
            <a:ext cx="11050438" cy="15700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dirty="0"/>
              <a:t>Najpierw </a:t>
            </a:r>
            <a:r>
              <a:rPr lang="pl-PL" sz="3600" dirty="0" err="1"/>
              <a:t>commit</a:t>
            </a:r>
            <a:r>
              <a:rPr lang="pl-PL" sz="3600" dirty="0"/>
              <a:t> z mastera, potem </a:t>
            </a:r>
            <a:r>
              <a:rPr lang="pl-PL" sz="3600" dirty="0" err="1"/>
              <a:t>push</a:t>
            </a:r>
            <a:r>
              <a:rPr lang="pl-PL" sz="3600" dirty="0"/>
              <a:t> i mamy efekt!</a:t>
            </a:r>
          </a:p>
        </p:txBody>
      </p:sp>
      <p:sp>
        <p:nvSpPr>
          <p:cNvPr id="10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85614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Dodatki</a:t>
            </a:r>
          </a:p>
        </p:txBody>
      </p:sp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 txBox="1">
            <a:spLocks/>
          </p:cNvSpPr>
          <p:nvPr/>
        </p:nvSpPr>
        <p:spPr>
          <a:xfrm>
            <a:off x="94891" y="1163833"/>
            <a:ext cx="5727939" cy="55576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dirty="0"/>
              <a:t>Nie trzeba zaczynać repozytorium ręcznie. Istnieje polecenie </a:t>
            </a:r>
            <a:r>
              <a:rPr lang="pl-PL" sz="3600" b="1" dirty="0"/>
              <a:t>git </a:t>
            </a:r>
            <a:r>
              <a:rPr lang="pl-PL" sz="3600" b="1" dirty="0" err="1"/>
              <a:t>init</a:t>
            </a:r>
            <a:r>
              <a:rPr lang="pl-PL" sz="3600" dirty="0"/>
              <a:t>, które mówi „Od teraz folder w którym jestem jest repozytorium gitowym!”. Pełna instrukcja, nawet zbyt pełna, jest widoczna po utworzeniu pustego repozytorium.</a:t>
            </a:r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830" y="963039"/>
            <a:ext cx="5868348" cy="5192517"/>
          </a:xfrm>
          <a:prstGeom prst="rect">
            <a:avLst/>
          </a:prstGeom>
        </p:spPr>
      </p:pic>
      <p:sp>
        <p:nvSpPr>
          <p:cNvPr id="10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1417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Questy</a:t>
            </a:r>
            <a:r>
              <a:rPr lang="pl-PL" dirty="0"/>
              <a:t> </a:t>
            </a:r>
            <a:r>
              <a:rPr lang="pl-PL" dirty="0" err="1"/>
              <a:t>singleplayer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380E38-462D-45C5-875A-256B2BC8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1215"/>
            <a:ext cx="10515600" cy="4966200"/>
          </a:xfrm>
        </p:spPr>
        <p:txBody>
          <a:bodyPr>
            <a:normAutofit fontScale="92500" lnSpcReduction="10000"/>
          </a:bodyPr>
          <a:lstStyle/>
          <a:p>
            <a:r>
              <a:rPr lang="pl-PL" dirty="0"/>
              <a:t>Praca samodzielna</a:t>
            </a:r>
          </a:p>
          <a:p>
            <a:endParaRPr lang="pl-PL" dirty="0"/>
          </a:p>
          <a:p>
            <a:pPr marL="514350" indent="-514350">
              <a:buAutoNum type="arabicPeriod"/>
            </a:pPr>
            <a:r>
              <a:rPr lang="pl-PL" dirty="0"/>
              <a:t>Utworzyć repozytorium.</a:t>
            </a:r>
          </a:p>
          <a:p>
            <a:pPr marL="514350" indent="-514350">
              <a:buAutoNum type="arabicPeriod"/>
            </a:pPr>
            <a:r>
              <a:rPr lang="pl-PL" dirty="0"/>
              <a:t>Dodać plik do repozytorium.</a:t>
            </a:r>
          </a:p>
          <a:p>
            <a:pPr marL="514350" indent="-514350">
              <a:buAutoNum type="arabicPeriod"/>
            </a:pPr>
            <a:r>
              <a:rPr lang="pl-PL" dirty="0"/>
              <a:t>Zmienić plik z innego miejsca.</a:t>
            </a:r>
          </a:p>
          <a:p>
            <a:pPr marL="514350" indent="-514350">
              <a:buAutoNum type="arabicPeriod"/>
            </a:pPr>
            <a:r>
              <a:rPr lang="pl-PL" dirty="0"/>
              <a:t>Pobrać zmiany.</a:t>
            </a:r>
          </a:p>
          <a:p>
            <a:pPr marL="514350" indent="-514350">
              <a:buAutoNum type="arabicPeriod"/>
            </a:pPr>
            <a:r>
              <a:rPr lang="pl-PL" dirty="0"/>
              <a:t>Utworzyć </a:t>
            </a:r>
            <a:r>
              <a:rPr lang="pl-PL" dirty="0" err="1"/>
              <a:t>brancha</a:t>
            </a:r>
            <a:r>
              <a:rPr lang="pl-PL" dirty="0"/>
              <a:t>.</a:t>
            </a:r>
          </a:p>
          <a:p>
            <a:pPr marL="514350" indent="-514350">
              <a:buAutoNum type="arabicPeriod"/>
            </a:pPr>
            <a:r>
              <a:rPr lang="pl-PL" dirty="0"/>
              <a:t>Zmienić to samo miejsce pliku na różnych </a:t>
            </a:r>
            <a:r>
              <a:rPr lang="pl-PL" dirty="0" err="1"/>
              <a:t>branchach</a:t>
            </a:r>
            <a:r>
              <a:rPr lang="pl-PL" dirty="0"/>
              <a:t>.</a:t>
            </a:r>
          </a:p>
          <a:p>
            <a:pPr marL="514350" indent="-514350">
              <a:buAutoNum type="arabicPeriod"/>
            </a:pPr>
            <a:r>
              <a:rPr lang="pl-PL" dirty="0" err="1"/>
              <a:t>Zmerge’ować</a:t>
            </a:r>
            <a:r>
              <a:rPr lang="pl-PL" dirty="0"/>
              <a:t>.</a:t>
            </a:r>
          </a:p>
          <a:p>
            <a:pPr marL="514350" indent="-514350">
              <a:buAutoNum type="arabicPeriod"/>
            </a:pPr>
            <a:r>
              <a:rPr lang="pl-PL" dirty="0"/>
              <a:t>Usunąć </a:t>
            </a:r>
            <a:r>
              <a:rPr lang="pl-PL" dirty="0" err="1"/>
              <a:t>brancha</a:t>
            </a:r>
            <a:r>
              <a:rPr lang="pl-PL" dirty="0"/>
              <a:t>.</a:t>
            </a:r>
          </a:p>
          <a:p>
            <a:pPr marL="514350" indent="-514350">
              <a:buAutoNum type="arabicPeriod"/>
            </a:pPr>
            <a:r>
              <a:rPr lang="pl-PL" dirty="0"/>
              <a:t>Potwierdzić działania na grafie na </a:t>
            </a:r>
            <a:r>
              <a:rPr lang="pl-PL" dirty="0" err="1"/>
              <a:t>gitlabie</a:t>
            </a:r>
            <a:r>
              <a:rPr lang="pl-PL" dirty="0"/>
              <a:t>.</a:t>
            </a:r>
          </a:p>
        </p:txBody>
      </p:sp>
      <p:sp>
        <p:nvSpPr>
          <p:cNvPr id="8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69700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Jeszcze więcej teorii…?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0838"/>
            <a:ext cx="10515600" cy="3456577"/>
          </a:xfrm>
        </p:spPr>
        <p:txBody>
          <a:bodyPr/>
          <a:lstStyle/>
          <a:p>
            <a:r>
              <a:rPr lang="pl-PL" dirty="0"/>
              <a:t>Ponadto git umożliwia jeszcze jedną bardzo cenioną funkcjonalność. Jest nią możliwość wspólnej pracy na jednym projekcie. Jest to także wygodne przenoszenie kodu pomiędzy dowolną liczbą urządzeń. </a:t>
            </a:r>
          </a:p>
          <a:p>
            <a:r>
              <a:rPr lang="pl-PL" dirty="0"/>
              <a:t>Chaos pracy na jednym projekcie przez chociażby 3 osoby jest niewyobrażalny, a co dopiero grupy kilkunastoosobowe?</a:t>
            </a:r>
          </a:p>
        </p:txBody>
      </p:sp>
      <p:pic>
        <p:nvPicPr>
          <p:cNvPr id="8" name="Picture 2" descr="Image result for git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474" y="1306658"/>
            <a:ext cx="3196029" cy="133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7040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Questy</a:t>
            </a:r>
            <a:r>
              <a:rPr lang="pl-PL" dirty="0"/>
              <a:t> </a:t>
            </a:r>
            <a:r>
              <a:rPr lang="pl-PL" dirty="0" err="1"/>
              <a:t>multiplayer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380E38-462D-45C5-875A-256B2BC8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732"/>
            <a:ext cx="10515600" cy="4862683"/>
          </a:xfrm>
        </p:spPr>
        <p:txBody>
          <a:bodyPr/>
          <a:lstStyle/>
          <a:p>
            <a:r>
              <a:rPr lang="pl-PL" dirty="0"/>
              <a:t>Praca w zespołach 3-4 osobowych.</a:t>
            </a:r>
          </a:p>
          <a:p>
            <a:endParaRPr lang="pl-PL" dirty="0"/>
          </a:p>
          <a:p>
            <a:pPr marL="514350" indent="-514350">
              <a:buAutoNum type="arabicPeriod"/>
            </a:pPr>
            <a:r>
              <a:rPr lang="pl-PL" dirty="0"/>
              <a:t>Utworzyć i udostępnić repozytorium</a:t>
            </a:r>
          </a:p>
          <a:p>
            <a:pPr marL="514350" indent="-514350">
              <a:buAutoNum type="arabicPeriod"/>
            </a:pPr>
            <a:r>
              <a:rPr lang="pl-PL" dirty="0"/>
              <a:t>Wysłać dany projekt na to repozytorium.</a:t>
            </a:r>
          </a:p>
          <a:p>
            <a:pPr marL="514350" indent="-514350">
              <a:buAutoNum type="arabicPeriod"/>
            </a:pPr>
            <a:r>
              <a:rPr lang="pl-PL" dirty="0"/>
              <a:t>Podzielić się zadaniami operując na </a:t>
            </a:r>
            <a:r>
              <a:rPr lang="pl-PL" dirty="0" err="1"/>
              <a:t>branchach</a:t>
            </a:r>
            <a:r>
              <a:rPr lang="pl-PL" dirty="0"/>
              <a:t>.</a:t>
            </a:r>
          </a:p>
          <a:p>
            <a:pPr marL="514350" indent="-514350">
              <a:buAutoNum type="arabicPeriod"/>
            </a:pPr>
            <a:r>
              <a:rPr lang="pl-PL" dirty="0"/>
              <a:t>Po skończonej pracy na </a:t>
            </a:r>
            <a:r>
              <a:rPr lang="pl-PL" dirty="0" err="1"/>
              <a:t>branchu</a:t>
            </a:r>
            <a:r>
              <a:rPr lang="pl-PL" dirty="0"/>
              <a:t> wykonać </a:t>
            </a:r>
            <a:r>
              <a:rPr lang="pl-PL" dirty="0" err="1"/>
              <a:t>merge</a:t>
            </a:r>
            <a:r>
              <a:rPr lang="pl-PL" dirty="0"/>
              <a:t>.</a:t>
            </a:r>
          </a:p>
          <a:p>
            <a:pPr marL="514350" indent="-514350">
              <a:buAutoNum type="arabicPeriod"/>
            </a:pPr>
            <a:r>
              <a:rPr lang="pl-PL" dirty="0"/>
              <a:t>Sprawdzić czy działa.</a:t>
            </a:r>
          </a:p>
          <a:p>
            <a:pPr marL="514350" indent="-514350">
              <a:buAutoNum type="arabicPeriod"/>
            </a:pPr>
            <a:r>
              <a:rPr lang="pl-PL" dirty="0"/>
              <a:t>Obserwować </a:t>
            </a:r>
            <a:r>
              <a:rPr lang="pl-PL" dirty="0" err="1"/>
              <a:t>Gitlaba</a:t>
            </a:r>
            <a:r>
              <a:rPr lang="pl-PL" dirty="0"/>
              <a:t>.</a:t>
            </a:r>
          </a:p>
        </p:txBody>
      </p:sp>
      <p:sp>
        <p:nvSpPr>
          <p:cNvPr id="8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88710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 końcu praktyka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F7F281B-822B-41F6-80A9-9F2A6F0F4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573" y="1173193"/>
            <a:ext cx="10515600" cy="1345720"/>
          </a:xfrm>
        </p:spPr>
        <p:txBody>
          <a:bodyPr>
            <a:normAutofit/>
          </a:bodyPr>
          <a:lstStyle/>
          <a:p>
            <a:r>
              <a:rPr lang="pl-PL" sz="2300" dirty="0"/>
              <a:t>Ćwiczenia przeprowadzane będą na systemie </a:t>
            </a:r>
            <a:r>
              <a:rPr lang="pl-PL" sz="2300" dirty="0" err="1"/>
              <a:t>Gitlab</a:t>
            </a:r>
            <a:r>
              <a:rPr lang="pl-PL" sz="2300" dirty="0"/>
              <a:t>. Żeby używać repozytorium należy stworzyć tam konto. W tym celu odwiedzamy stronę </a:t>
            </a:r>
            <a:r>
              <a:rPr lang="pl-PL" sz="2300" dirty="0" err="1"/>
              <a:t>gitlaba</a:t>
            </a:r>
            <a:r>
              <a:rPr lang="pl-PL" sz="2300" dirty="0"/>
              <a:t> (</a:t>
            </a:r>
            <a:r>
              <a:rPr lang="pl-PL" sz="2300" dirty="0">
                <a:hlinkClick r:id="rId3"/>
              </a:rPr>
              <a:t>https://about.gitlab.com</a:t>
            </a:r>
            <a:r>
              <a:rPr lang="pl-PL" sz="2300" dirty="0"/>
              <a:t>) i wybieramy </a:t>
            </a:r>
            <a:r>
              <a:rPr lang="pl-PL" sz="2300" b="1" dirty="0" err="1"/>
              <a:t>Sign</a:t>
            </a:r>
            <a:r>
              <a:rPr lang="pl-PL" sz="2300" b="1" dirty="0"/>
              <a:t> in/Register</a:t>
            </a:r>
            <a:r>
              <a:rPr lang="pl-PL" sz="2300" dirty="0"/>
              <a:t>, a następnie zakładkę </a:t>
            </a:r>
            <a:r>
              <a:rPr lang="pl-PL" sz="2300" b="1" dirty="0"/>
              <a:t>Register</a:t>
            </a:r>
            <a:r>
              <a:rPr lang="pl-PL" sz="2300" dirty="0"/>
              <a:t>.</a:t>
            </a:r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634" y="2415397"/>
            <a:ext cx="8123477" cy="3933887"/>
          </a:xfrm>
          <a:prstGeom prst="rect">
            <a:avLst/>
          </a:prstGeom>
        </p:spPr>
      </p:pic>
      <p:sp>
        <p:nvSpPr>
          <p:cNvPr id="6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4514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„nowe </a:t>
            </a:r>
            <a:r>
              <a:rPr lang="pl-PL" dirty="0" err="1"/>
              <a:t>repo</a:t>
            </a:r>
            <a:r>
              <a:rPr lang="pl-PL" dirty="0"/>
              <a:t>…”</a:t>
            </a:r>
          </a:p>
        </p:txBody>
      </p:sp>
      <p:sp>
        <p:nvSpPr>
          <p:cNvPr id="9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107"/>
            <a:ext cx="10515600" cy="2260120"/>
          </a:xfrm>
        </p:spPr>
        <p:txBody>
          <a:bodyPr>
            <a:noAutofit/>
          </a:bodyPr>
          <a:lstStyle/>
          <a:p>
            <a:pPr algn="just"/>
            <a:r>
              <a:rPr lang="pl-PL" sz="3600" b="1" dirty="0"/>
              <a:t>git </a:t>
            </a:r>
            <a:r>
              <a:rPr lang="pl-PL" sz="3600" b="1" dirty="0" err="1"/>
              <a:t>init</a:t>
            </a:r>
            <a:r>
              <a:rPr lang="pl-PL" sz="3600" dirty="0"/>
              <a:t> – pozwala na stworzenie nowego repozytorium kodu w folderze w którym się aktualnie znajdujemy. To polecenie tworzy folder </a:t>
            </a:r>
            <a:r>
              <a:rPr lang="pl-PL" sz="3600" i="1" dirty="0"/>
              <a:t>.git</a:t>
            </a:r>
            <a:r>
              <a:rPr lang="pl-PL" sz="3600" dirty="0"/>
              <a:t>, który jest lokalną reprezentacją całego repozytorium.</a:t>
            </a:r>
            <a:endParaRPr lang="pl-PL" sz="3600" b="1" dirty="0"/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24787"/>
            <a:ext cx="10445151" cy="1139471"/>
          </a:xfrm>
          <a:prstGeom prst="rect">
            <a:avLst/>
          </a:prstGeom>
        </p:spPr>
      </p:pic>
      <p:sp>
        <p:nvSpPr>
          <p:cNvPr id="11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67731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Jestem dwa razy?</a:t>
            </a:r>
          </a:p>
        </p:txBody>
      </p:sp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106"/>
            <a:ext cx="10515600" cy="4226943"/>
          </a:xfrm>
        </p:spPr>
        <p:txBody>
          <a:bodyPr>
            <a:noAutofit/>
          </a:bodyPr>
          <a:lstStyle/>
          <a:p>
            <a:pPr algn="just"/>
            <a:r>
              <a:rPr lang="pl-PL" sz="3600" b="1" dirty="0"/>
              <a:t>git </a:t>
            </a:r>
            <a:r>
              <a:rPr lang="pl-PL" sz="3600" b="1" dirty="0" err="1"/>
              <a:t>config</a:t>
            </a:r>
            <a:r>
              <a:rPr lang="pl-PL" sz="3600" b="1" dirty="0"/>
              <a:t> [opcje] </a:t>
            </a:r>
            <a:r>
              <a:rPr lang="pl-PL" sz="3600" dirty="0"/>
              <a:t>– za pomocą tego polecenia ustawiamy dane o sobie. Nie mają one całkowicie żadnego związku z danymi, które zostały podane podczas zakładania konta. </a:t>
            </a:r>
          </a:p>
          <a:p>
            <a:pPr algn="just"/>
            <a:endParaRPr lang="pl-PL" sz="3600" b="1" dirty="0"/>
          </a:p>
          <a:p>
            <a:pPr algn="just"/>
            <a:r>
              <a:rPr lang="pl-PL" sz="3600" dirty="0"/>
              <a:t>Najczęściej użyjemy:</a:t>
            </a:r>
          </a:p>
          <a:p>
            <a:pPr algn="just"/>
            <a:r>
              <a:rPr lang="pl-PL" sz="3600" b="1" dirty="0"/>
              <a:t>git </a:t>
            </a:r>
            <a:r>
              <a:rPr lang="pl-PL" sz="3600" b="1" dirty="0" err="1"/>
              <a:t>config</a:t>
            </a:r>
            <a:r>
              <a:rPr lang="pl-PL" sz="3600" b="1" dirty="0"/>
              <a:t> --</a:t>
            </a:r>
            <a:r>
              <a:rPr lang="pl-PL" sz="3600" b="1" dirty="0" err="1"/>
              <a:t>global</a:t>
            </a:r>
            <a:r>
              <a:rPr lang="pl-PL" sz="3600" b="1" dirty="0"/>
              <a:t> user.name „Nazwa”</a:t>
            </a:r>
          </a:p>
          <a:p>
            <a:pPr algn="just"/>
            <a:r>
              <a:rPr lang="pl-PL" sz="3600" b="1" dirty="0"/>
              <a:t>git </a:t>
            </a:r>
            <a:r>
              <a:rPr lang="pl-PL" sz="3600" b="1" dirty="0" err="1"/>
              <a:t>config</a:t>
            </a:r>
            <a:r>
              <a:rPr lang="pl-PL" sz="3600" b="1" dirty="0"/>
              <a:t> --</a:t>
            </a:r>
            <a:r>
              <a:rPr lang="pl-PL" sz="3600" b="1" dirty="0" err="1"/>
              <a:t>global</a:t>
            </a:r>
            <a:r>
              <a:rPr lang="pl-PL" sz="3600" b="1" dirty="0"/>
              <a:t> </a:t>
            </a:r>
            <a:r>
              <a:rPr lang="pl-PL" sz="3600" b="1" dirty="0" err="1"/>
              <a:t>user.email</a:t>
            </a:r>
            <a:r>
              <a:rPr lang="pl-PL" sz="3600" b="1" dirty="0"/>
              <a:t> „adres@ema.il”</a:t>
            </a:r>
          </a:p>
        </p:txBody>
      </p:sp>
      <p:sp>
        <p:nvSpPr>
          <p:cNvPr id="9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13701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 co komu puste </a:t>
            </a:r>
            <a:r>
              <a:rPr lang="pl-PL" dirty="0" err="1"/>
              <a:t>repo</a:t>
            </a:r>
            <a:r>
              <a:rPr lang="pl-PL" dirty="0"/>
              <a:t>?</a:t>
            </a:r>
          </a:p>
        </p:txBody>
      </p:sp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106"/>
            <a:ext cx="10515600" cy="4226943"/>
          </a:xfrm>
        </p:spPr>
        <p:txBody>
          <a:bodyPr>
            <a:noAutofit/>
          </a:bodyPr>
          <a:lstStyle/>
          <a:p>
            <a:pPr algn="just"/>
            <a:r>
              <a:rPr lang="pl-PL" sz="3600" b="1" dirty="0"/>
              <a:t>git </a:t>
            </a:r>
            <a:r>
              <a:rPr lang="pl-PL" sz="3600" b="1" dirty="0" err="1"/>
              <a:t>add</a:t>
            </a:r>
            <a:r>
              <a:rPr lang="pl-PL" sz="3600" b="1" dirty="0"/>
              <a:t> [pliki] </a:t>
            </a:r>
            <a:r>
              <a:rPr lang="pl-PL" sz="3600" dirty="0"/>
              <a:t>– to polecenie dodaje pliki do śledzenia przez gita. Śledzone pliki będą zapisywane w repozytorium. Istotnym jest, że to polecenie bardzo dobrze rozpoznaje kilka plików, które można oddzielić spacjami. Podobnie wykonanie </a:t>
            </a:r>
            <a:r>
              <a:rPr lang="pl-PL" sz="3600" b="1" dirty="0"/>
              <a:t>git </a:t>
            </a:r>
            <a:r>
              <a:rPr lang="pl-PL" sz="3600" b="1" dirty="0" err="1"/>
              <a:t>add</a:t>
            </a:r>
            <a:r>
              <a:rPr lang="pl-PL" sz="3600" b="1" dirty="0"/>
              <a:t> *</a:t>
            </a:r>
            <a:r>
              <a:rPr lang="pl-PL" sz="3600" dirty="0"/>
              <a:t> doda wszystkie pliki rekurencyjnie.</a:t>
            </a:r>
            <a:endParaRPr lang="pl-PL" sz="3600" b="1" dirty="0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34" y="4689414"/>
            <a:ext cx="10128045" cy="1305285"/>
          </a:xfrm>
          <a:prstGeom prst="rect">
            <a:avLst/>
          </a:prstGeom>
        </p:spPr>
      </p:pic>
      <p:sp>
        <p:nvSpPr>
          <p:cNvPr id="10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31205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Nie wiem co git śledzi</a:t>
            </a:r>
          </a:p>
        </p:txBody>
      </p:sp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106"/>
            <a:ext cx="10515600" cy="4226943"/>
          </a:xfrm>
        </p:spPr>
        <p:txBody>
          <a:bodyPr>
            <a:noAutofit/>
          </a:bodyPr>
          <a:lstStyle/>
          <a:p>
            <a:pPr algn="just"/>
            <a:r>
              <a:rPr lang="pl-PL" sz="3600" b="1" dirty="0"/>
              <a:t>git status </a:t>
            </a:r>
            <a:r>
              <a:rPr lang="pl-PL" sz="3600" dirty="0"/>
              <a:t>– pozwala sprawdzić jakie pliki są śledzone, a jakie nie są przez gita.</a:t>
            </a:r>
            <a:endParaRPr lang="pl-PL" sz="3600" b="1" dirty="0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37" y="2570493"/>
            <a:ext cx="8638991" cy="3709538"/>
          </a:xfrm>
          <a:prstGeom prst="rect">
            <a:avLst/>
          </a:prstGeom>
        </p:spPr>
      </p:pic>
      <p:sp>
        <p:nvSpPr>
          <p:cNvPr id="11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7792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 tego nie chcę</a:t>
            </a:r>
          </a:p>
        </p:txBody>
      </p:sp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 txBox="1">
            <a:spLocks/>
          </p:cNvSpPr>
          <p:nvPr/>
        </p:nvSpPr>
        <p:spPr>
          <a:xfrm>
            <a:off x="838200" y="1406107"/>
            <a:ext cx="10515600" cy="17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3600" b="1" dirty="0"/>
              <a:t>git </a:t>
            </a:r>
            <a:r>
              <a:rPr lang="pl-PL" sz="3600" b="1" dirty="0" err="1"/>
              <a:t>rm</a:t>
            </a:r>
            <a:r>
              <a:rPr lang="pl-PL" sz="3600" b="1" dirty="0"/>
              <a:t> [pliki] </a:t>
            </a:r>
            <a:r>
              <a:rPr lang="pl-PL" sz="3600" dirty="0"/>
              <a:t>– (od: </a:t>
            </a:r>
            <a:r>
              <a:rPr lang="pl-PL" sz="3600" dirty="0" err="1"/>
              <a:t>remove</a:t>
            </a:r>
            <a:r>
              <a:rPr lang="pl-PL" sz="3600" dirty="0"/>
              <a:t>) usuwa plik. Jest to niebezpieczne polecenie, gdyż poza usunięciem jego śledzenia przez gita, plik zostaje również usunięty z dysku</a:t>
            </a:r>
            <a:endParaRPr lang="pl-PL" sz="3600" b="1" dirty="0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94734"/>
            <a:ext cx="8486955" cy="2882742"/>
          </a:xfrm>
          <a:prstGeom prst="rect">
            <a:avLst/>
          </a:prstGeom>
        </p:spPr>
      </p:pic>
      <p:sp>
        <p:nvSpPr>
          <p:cNvPr id="11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 txBox="1">
            <a:spLocks/>
          </p:cNvSpPr>
          <p:nvPr/>
        </p:nvSpPr>
        <p:spPr>
          <a:xfrm>
            <a:off x="3392557" y="6356350"/>
            <a:ext cx="5777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Autor:  Andrzej Chmiel</a:t>
            </a:r>
          </a:p>
          <a:p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3343097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sdacademy.pl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dacademy" id="{67893016-66CC-4482-A66D-1B54E2F35FCD}" vid="{1650B47F-78C2-4EEF-8853-D723D0A5DEA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SDA - szablon prezentacji</Template>
  <TotalTime>319</TotalTime>
  <Words>1301</Words>
  <Application>Microsoft Office PowerPoint</Application>
  <PresentationFormat>Panoramiczny</PresentationFormat>
  <Paragraphs>163</Paragraphs>
  <Slides>30</Slides>
  <Notes>8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30</vt:i4>
      </vt:variant>
    </vt:vector>
  </HeadingPairs>
  <TitlesOfParts>
    <vt:vector size="36" baseType="lpstr">
      <vt:lpstr>Arial</vt:lpstr>
      <vt:lpstr>Arial Unicode MS</vt:lpstr>
      <vt:lpstr>Calibri</vt:lpstr>
      <vt:lpstr>Calibri Light</vt:lpstr>
      <vt:lpstr>Geometr212 BkCn BT</vt:lpstr>
      <vt:lpstr>Motyw sdacademy.pl</vt:lpstr>
      <vt:lpstr>Git jako system kontroli wersji</vt:lpstr>
      <vt:lpstr>Dwa słowa o teorii</vt:lpstr>
      <vt:lpstr>Jeszcze więcej teorii…?</vt:lpstr>
      <vt:lpstr>W końcu praktyka</vt:lpstr>
      <vt:lpstr>„nowe repo…”</vt:lpstr>
      <vt:lpstr>Jestem dwa razy?</vt:lpstr>
      <vt:lpstr>Po co komu puste repo?</vt:lpstr>
      <vt:lpstr>Nie wiem co git śledzi</vt:lpstr>
      <vt:lpstr>Ja tego nie chcę</vt:lpstr>
      <vt:lpstr>Zapisz obecny kod</vt:lpstr>
      <vt:lpstr>A co jest w repo?</vt:lpstr>
      <vt:lpstr>Schowaj na chwilę</vt:lpstr>
      <vt:lpstr>Ja nie chcę</vt:lpstr>
      <vt:lpstr>Ale po co mi to jedynie na komputerze?</vt:lpstr>
      <vt:lpstr>Nawiązywanie połączenia…</vt:lpstr>
      <vt:lpstr>Wysyłanie w toku…</vt:lpstr>
      <vt:lpstr>Pobieranie…</vt:lpstr>
      <vt:lpstr>Multithreating?</vt:lpstr>
      <vt:lpstr>git jest drzewem?!</vt:lpstr>
      <vt:lpstr>Instrukcja obsługi drzewa</vt:lpstr>
      <vt:lpstr>Skok na inną gałąź</vt:lpstr>
      <vt:lpstr>Iluzja prostoty</vt:lpstr>
      <vt:lpstr>Nie wszystko z konsoli</vt:lpstr>
      <vt:lpstr>Efekt…?</vt:lpstr>
      <vt:lpstr>Algo!</vt:lpstr>
      <vt:lpstr>Merge?</vt:lpstr>
      <vt:lpstr>Udało się!</vt:lpstr>
      <vt:lpstr>Dodatki</vt:lpstr>
      <vt:lpstr>Questy singleplayer</vt:lpstr>
      <vt:lpstr>Questy multiplayer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Pomorska Fundacja Inicjatyw Gospodarczych</dc:creator>
  <cp:lastModifiedBy>Oliwia Rodecka I Software Development Academy</cp:lastModifiedBy>
  <cp:revision>27</cp:revision>
  <dcterms:created xsi:type="dcterms:W3CDTF">2016-06-24T11:21:15Z</dcterms:created>
  <dcterms:modified xsi:type="dcterms:W3CDTF">2018-08-16T13:46:14Z</dcterms:modified>
</cp:coreProperties>
</file>